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8"/>
    <p:sldId id="256" r:id="rId7"/>
    <p:sldId id="258" r:id="rId9"/>
    <p:sldId id="259" r:id="rId10"/>
    <p:sldId id="260" r:id="rId11"/>
    <p:sldId id="261" r:id="rId12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2.xml"/><Relationship Id="rId8" Type="http://schemas.openxmlformats.org/officeDocument/2006/relationships/slide" Target="slides/slide1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 2 Hook (Čekání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040000"/>
            <a:ext cx="12191695" cy="14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9600" b="0">
                <a:solidFill>
                  <a:srgbClr val="FFFFFF"/>
                </a:solidFill>
                <a:latin typeface="Amalia"/>
              </a:defRPr>
            </a:pPr>
            <a:r>
              <a:rPr lang="cs-CZ"/>
              <a:t>Proč?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SLIDE 3 Igor vize (Výhled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201" y="0"/>
            <a:ext cx="38434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0000" y="1080000"/>
            <a:ext cx="7200000" cy="9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800" b="1">
                <a:solidFill>
                  <a:srgbClr val="FFFFFF"/>
                </a:solidFill>
                <a:latin typeface="Abadi"/>
              </a:defRPr>
            </a:pPr>
            <a:r>
              <a:rPr lang="cs-CZ"/>
              <a:t>Banka chce být digitální leader.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0000" y="2880000"/>
            <a:ext cx="7200000" cy="144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3600">
                <a:solidFill>
                  <a:srgbClr val="FFFFFF"/>
                </a:solidFill>
                <a:latin typeface="Abadi"/>
              </a:defRPr>
            </a:pPr>
            <a:r>
              <a:rPr lang="cs-CZ"/>
              <a:t>Všichni chtějí data.</a:t>
            </a:r>
          </a:p>
          <a:p>
            <a:pPr>
              <a:defRPr sz="3600">
                <a:solidFill>
                  <a:srgbClr val="FFFFFF"/>
                </a:solidFill>
                <a:latin typeface="Abadi"/>
              </a:defRPr>
            </a:pPr>
            <a:r>
              <a:rPr lang="cs-CZ"/>
              <a:t>Ideálně hned.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00000" y="5400000"/>
            <a:ext cx="720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i="1">
                <a:solidFill>
                  <a:srgbClr val="FFFFFF"/>
                </a:solidFill>
                <a:latin typeface="Abadi"/>
              </a:defRPr>
            </a:pPr>
            <a:r>
              <a:rPr lang="cs-CZ"/>
              <a:t>„Kdo se neadaptuje, ztrácí.“</a:t>
            </a:r>
          </a:p>
          <a:p>
            <a:pPr algn="r">
              <a:defRPr sz="2400">
                <a:solidFill>
                  <a:srgbClr val="B0B0B0"/>
                </a:solidFill>
                <a:latin typeface="Abadi"/>
              </a:defRPr>
            </a:pPr>
            <a:r>
              <a:rPr lang="cs-CZ"/>
              <a:t>Igor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SLIDE 4 Strachy (Tlak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434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7625" y="900000"/>
            <a:ext cx="6894070" cy="72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800" b="1">
                <a:solidFill>
                  <a:srgbClr val="FFFFFF"/>
                </a:solidFill>
                <a:latin typeface="Abadi"/>
              </a:defRPr>
            </a:pPr>
            <a:r>
              <a:rPr lang="cs-CZ"/>
              <a:t>Čeho se bojíme?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7625" y="1980000"/>
            <a:ext cx="689407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400"/>
              </a:spcAft>
              <a:defRPr sz="2800">
                <a:solidFill>
                  <a:srgbClr val="FFFFFF"/>
                </a:solidFill>
                <a:latin typeface="Abadi"/>
              </a:defRPr>
            </a:pPr>
            <a:r>
              <a:rPr lang="cs-CZ"/>
              <a:t>▸ „Rozdělíme to a nedáme dohromady.“</a:t>
            </a:r>
          </a:p>
          <a:p>
            <a:pPr>
              <a:spcAft>
                <a:spcPts val="1400"/>
              </a:spcAft>
              <a:defRPr sz="2800">
                <a:solidFill>
                  <a:srgbClr val="FFFFFF"/>
                </a:solidFill>
                <a:latin typeface="Abadi"/>
              </a:defRPr>
            </a:pPr>
            <a:r>
              <a:rPr lang="cs-CZ"/>
              <a:t>▸ „Bude chaos.“</a:t>
            </a:r>
          </a:p>
          <a:p>
            <a:pPr>
              <a:spcAft>
                <a:spcPts val="1400"/>
              </a:spcAft>
              <a:defRPr sz="2800">
                <a:solidFill>
                  <a:srgbClr val="FFFFFF"/>
                </a:solidFill>
                <a:latin typeface="Abadi"/>
              </a:defRPr>
            </a:pPr>
            <a:r>
              <a:rPr lang="cs-CZ"/>
              <a:t>▸ „Nikdo nebude zodpovědný.“</a:t>
            </a:r>
          </a:p>
          <a:p>
            <a:pPr>
              <a:spcAft>
                <a:spcPts val="1400"/>
              </a:spcAft>
              <a:defRPr sz="2800">
                <a:solidFill>
                  <a:srgbClr val="FFFFFF"/>
                </a:solidFill>
                <a:latin typeface="Abadi"/>
              </a:defRPr>
            </a:pPr>
            <a:r>
              <a:rPr lang="cs-CZ"/>
              <a:t>▸ „Nemáme na to lidi.“</a:t>
            </a:r>
          </a:p>
          <a:p>
            <a:pPr>
              <a:spcAft>
                <a:spcPts val="1400"/>
              </a:spcAft>
              <a:defRPr sz="2800">
                <a:solidFill>
                  <a:srgbClr val="FFFFFF"/>
                </a:solidFill>
                <a:latin typeface="Abadi"/>
              </a:defRPr>
            </a:pPr>
            <a:r>
              <a:rPr lang="cs-CZ"/>
              <a:t>▸ „Data nebudou včas.“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7625" y="5400000"/>
            <a:ext cx="689407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lang="cs-CZ">
                <a:solidFill>
                  <a:srgbClr val="B0B0B0"/>
                </a:solidFill>
                <a:latin typeface="Abadi"/>
              </a:defRPr>
            </a:pPr>
            <a:r>
              <a:t>Tyto obavy jsou oprávněné.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SLIDE 5 Jak to funguje dnes (Bottleneck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070" y="0"/>
            <a:ext cx="38434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0000" y="720000"/>
            <a:ext cx="54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800" b="1">
                <a:solidFill>
                  <a:srgbClr val="FFFFFF"/>
                </a:solidFill>
                <a:latin typeface="Abadi"/>
              </a:defRPr>
            </a:pPr>
            <a:r>
              <a:rPr lang="cs-CZ"/>
              <a:t>Jak to funguje dnes?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880000" y="3600000"/>
            <a:ext cx="1440000" cy="648000"/>
          </a:xfrm>
          <a:prstGeom prst="roundRect">
            <a:avLst/>
          </a:prstGeom>
          <a:noFill/>
          <a:ln w="25400">
            <a:solidFill>
              <a:srgbClr val="F0A5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2000" b="1">
                <a:solidFill>
                  <a:srgbClr val="F0A500"/>
                </a:solidFill>
                <a:latin typeface="Abadi"/>
              </a:defRPr>
            </a:pPr>
            <a:r>
              <a:t>DWH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080000" y="2160000"/>
            <a:ext cx="1080000" cy="503999"/>
          </a:xfrm>
          <a:prstGeom prst="roundRect">
            <a:avLst/>
          </a:prstGeom>
          <a:noFill/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>
                <a:solidFill>
                  <a:srgbClr val="FFFFFF"/>
                </a:solidFill>
                <a:latin typeface="Abadi"/>
              </a:defRPr>
            </a:pPr>
            <a:r>
              <a:t>Core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0000" y="1980000"/>
            <a:ext cx="1080000" cy="503999"/>
          </a:xfrm>
          <a:prstGeom prst="roundRect">
            <a:avLst/>
          </a:prstGeom>
          <a:noFill/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>
                <a:solidFill>
                  <a:srgbClr val="FFFFFF"/>
                </a:solidFill>
                <a:latin typeface="Abadi"/>
              </a:defRPr>
            </a:pPr>
            <a:r>
              <a:t>CRM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400000" y="2520000"/>
            <a:ext cx="1080000" cy="503999"/>
          </a:xfrm>
          <a:prstGeom prst="roundRect">
            <a:avLst/>
          </a:prstGeom>
          <a:noFill/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>
                <a:solidFill>
                  <a:srgbClr val="FFFFFF"/>
                </a:solidFill>
                <a:latin typeface="Abadi"/>
              </a:defRPr>
            </a:pPr>
            <a:r>
              <a:t>ERP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440000" y="5040000"/>
            <a:ext cx="1080000" cy="503999"/>
          </a:xfrm>
          <a:prstGeom prst="roundRect">
            <a:avLst/>
          </a:prstGeom>
          <a:noFill/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>
                <a:solidFill>
                  <a:srgbClr val="FFFFFF"/>
                </a:solidFill>
                <a:latin typeface="Abadi"/>
              </a:defRPr>
            </a:pPr>
            <a:r>
              <a:t>Risk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680000" y="5040000"/>
            <a:ext cx="1080000" cy="503999"/>
          </a:xfrm>
          <a:prstGeom prst="roundRect">
            <a:avLst/>
          </a:prstGeom>
          <a:noFill/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>
                <a:solidFill>
                  <a:srgbClr val="FFFFFF"/>
                </a:solidFill>
                <a:latin typeface="Abadi"/>
              </a:defRPr>
            </a:pPr>
            <a:r>
              <a:t>Finance</a:t>
            </a:r>
          </a:p>
        </p:txBody>
      </p:sp>
      <p:cxnSp>
        <p:nvCxnSpPr>
          <p:cNvPr id="10" name="Connector 9"/>
          <p:cNvCxnSpPr>
            <a:stCxn id="5" idx="2"/>
            <a:endCxn id="4" idx="0"/>
          </p:cNvCxnSpPr>
          <p:nvPr/>
        </p:nvCxnSpPr>
        <p:spPr>
          <a:xfrm>
            <a:off x="1620000" y="2663999"/>
            <a:ext cx="1980000" cy="936001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>
            <a:stCxn id="6" idx="2"/>
            <a:endCxn id="4" idx="0"/>
          </p:cNvCxnSpPr>
          <p:nvPr/>
        </p:nvCxnSpPr>
        <p:spPr>
          <a:xfrm flipH="1">
            <a:off x="3600000" y="2483999"/>
            <a:ext cx="540000" cy="1116001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 11"/>
          <p:cNvCxnSpPr>
            <a:stCxn id="7" idx="2"/>
            <a:endCxn id="4" idx="0"/>
          </p:cNvCxnSpPr>
          <p:nvPr/>
        </p:nvCxnSpPr>
        <p:spPr>
          <a:xfrm flipH="1">
            <a:off x="3600000" y="3023999"/>
            <a:ext cx="2340000" cy="576001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 12"/>
          <p:cNvCxnSpPr>
            <a:stCxn id="8" idx="0"/>
            <a:endCxn id="4" idx="2"/>
          </p:cNvCxnSpPr>
          <p:nvPr/>
        </p:nvCxnSpPr>
        <p:spPr>
          <a:xfrm flipV="1">
            <a:off x="1980000" y="4248000"/>
            <a:ext cx="1620000" cy="792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 13"/>
          <p:cNvCxnSpPr>
            <a:stCxn id="9" idx="0"/>
            <a:endCxn id="4" idx="2"/>
          </p:cNvCxnSpPr>
          <p:nvPr/>
        </p:nvCxnSpPr>
        <p:spPr>
          <a:xfrm flipH="1" flipV="1">
            <a:off x="3600000" y="4248000"/>
            <a:ext cx="1620000" cy="792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00000" y="5940000"/>
            <a:ext cx="54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>
                <a:solidFill>
                  <a:srgbClr val="B0B0B0"/>
                </a:solidFill>
                <a:latin typeface="Abadi"/>
              </a:defRPr>
            </a:pPr>
            <a:r>
              <a:rPr lang="cs-CZ"/>
              <a:t>Jeden tým. Všichni čekají.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" name="Picture 2" descr="SLIDE 6 Co nás bolelo (Nerealistické očekávání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7625" y="900000"/>
            <a:ext cx="707407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i="1" lang="cs-CZ">
                <a:solidFill>
                  <a:srgbClr val="FFFFFF"/>
                </a:solidFill>
                <a:latin typeface="Abadi"/>
              </a:defRPr>
            </a:pPr>
            <a:r>
              <a:t>„Jeden tým zodpovídá za kvalitu všech dat?“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7625" y="1620000"/>
            <a:ext cx="707407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 lang="cs-CZ">
                <a:solidFill>
                  <a:srgbClr val="F0A500"/>
                </a:solidFill>
                <a:latin typeface="Abadi"/>
              </a:defRPr>
            </a:pPr>
            <a:r>
              <a:t>PROBLÉM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7625" y="1835999"/>
            <a:ext cx="7074070" cy="79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800" lang="cs-CZ">
                <a:solidFill>
                  <a:srgbClr val="FFFFFF"/>
                </a:solidFill>
                <a:latin typeface="Abadi"/>
              </a:defRPr>
            </a:pPr>
            <a:r>
              <a:t>▸ Kvalita adres v CEU reportingu</a:t>
            </a:r>
          </a:p>
          <a:p>
            <a:pPr>
              <a:spcAft>
                <a:spcPts val="600"/>
              </a:spcAft>
              <a:defRPr sz="1800" lang="cs-CZ">
                <a:solidFill>
                  <a:srgbClr val="FFFFFF"/>
                </a:solidFill>
                <a:latin typeface="Abadi"/>
              </a:defRPr>
            </a:pPr>
            <a:r>
              <a:t>▸ 1 centrální tým DQ za kvalitu všech dat?</a:t>
            </a:r>
          </a:p>
          <a:p>
            <a:pPr>
              <a:spcAft>
                <a:spcPts val="600"/>
              </a:spcAft>
              <a:defRPr sz="1800" lang="cs-CZ">
                <a:solidFill>
                  <a:srgbClr val="FFFFFF"/>
                </a:solidFill>
                <a:latin typeface="Abadi"/>
              </a:defRPr>
            </a:pPr>
            <a:r>
              <a:t>▸ Vlastník nebyl formálně známý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7625" y="2880000"/>
            <a:ext cx="707407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 lang="cs-CZ">
                <a:solidFill>
                  <a:srgbClr val="F0A500"/>
                </a:solidFill>
                <a:latin typeface="Abadi"/>
              </a:defRPr>
            </a:pPr>
            <a:r>
              <a:t>DOPAD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7625" y="3096000"/>
            <a:ext cx="7074070" cy="54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800" lang="cs-CZ">
                <a:solidFill>
                  <a:srgbClr val="FFFFFF"/>
                </a:solidFill>
                <a:latin typeface="Abadi"/>
              </a:defRPr>
            </a:pPr>
            <a:r>
              <a:t>▸ Hrozba pokuty ČNB</a:t>
            </a:r>
          </a:p>
          <a:p>
            <a:pPr>
              <a:spcAft>
                <a:spcPts val="600"/>
              </a:spcAft>
              <a:defRPr sz="1800" lang="cs-CZ">
                <a:solidFill>
                  <a:srgbClr val="FFFFFF"/>
                </a:solidFill>
                <a:latin typeface="Abadi"/>
              </a:defRPr>
            </a:pPr>
            <a:r>
              <a:t>▸ Nedoručitelné výpisy, kampaně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7625" y="3960000"/>
            <a:ext cx="707407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 lang="cs-CZ">
                <a:solidFill>
                  <a:srgbClr val="F0A500"/>
                </a:solidFill>
                <a:latin typeface="Abadi"/>
              </a:defRPr>
            </a:pPr>
            <a:r>
              <a:t>VÝSLEDEK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7625" y="4176000"/>
            <a:ext cx="7074070" cy="288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lang="cs-CZ">
                <a:solidFill>
                  <a:srgbClr val="FFFFFF"/>
                </a:solidFill>
                <a:latin typeface="Abadi"/>
              </a:defRPr>
            </a:pPr>
            <a:r>
              <a:t>▸ 75% zlepšení kvality adres za 3 měsíce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7625" y="5040000"/>
            <a:ext cx="707407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 i="1" lang="cs-CZ">
                <a:solidFill>
                  <a:srgbClr val="FFFFFF"/>
                </a:solidFill>
                <a:latin typeface="Abadi"/>
              </a:defRPr>
            </a:pPr>
            <a:r>
              <a:t>„Problém není v lidech. Problém je v systému.“</a:t>
            </a:r>
          </a:p>
          <a:p>
            <a:pPr algn="r">
              <a:defRPr sz="1600" lang="cs-CZ">
                <a:solidFill>
                  <a:srgbClr val="B0B0B0"/>
                </a:solidFill>
                <a:latin typeface="Abadi"/>
              </a:defRPr>
            </a:pPr>
            <a:r>
              <a:t>Roman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" name="Picture 2" descr="SLIDE 7 Příběh (speaker notes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070" y="0"/>
            <a:ext cx="3857625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1080000"/>
            <a:ext cx="7074070" cy="43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lang="cs-CZ">
                <a:solidFill>
                  <a:srgbClr val="FFFFFF"/>
                </a:solidFill>
                <a:latin typeface="Abadi"/>
              </a:defRPr>
            </a:pPr>
            <a:r>
              <a:t>Už jsme leccos vyzkoušeli.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1800000"/>
            <a:ext cx="7074070" cy="43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lang="cs-CZ">
                <a:solidFill>
                  <a:srgbClr val="FFFFFF"/>
                </a:solidFill>
                <a:latin typeface="Abadi"/>
              </a:rPr>
              <a:t>Třeba </a:t>
            </a:r>
            <a:r>
              <a:rPr sz="3200" b="1" lang="cs-CZ">
                <a:solidFill>
                  <a:srgbClr val="F0A500"/>
                </a:solidFill>
                <a:latin typeface="Abadi"/>
              </a:rPr>
              <a:t>Business Share</a:t>
            </a:r>
            <a:r>
              <a:rPr sz="3200" lang="cs-CZ">
                <a:solidFill>
                  <a:srgbClr val="FFFFFF"/>
                </a:solidFill>
                <a:latin typeface="Abadi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0000" y="2520000"/>
            <a:ext cx="7074070" cy="43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lang="cs-CZ">
                <a:solidFill>
                  <a:srgbClr val="FFFFFF"/>
                </a:solidFill>
                <a:latin typeface="Abadi"/>
              </a:rPr>
              <a:t>A ono to </a:t>
            </a:r>
            <a:r>
              <a:rPr sz="3200" b="1" lang="cs-CZ">
                <a:solidFill>
                  <a:srgbClr val="F0A500"/>
                </a:solidFill>
                <a:latin typeface="Abadi"/>
              </a:rPr>
              <a:t>pomohlo</a:t>
            </a:r>
            <a:r>
              <a:rPr sz="3200" lang="cs-CZ">
                <a:solidFill>
                  <a:srgbClr val="FFFFFF"/>
                </a:solidFill>
                <a:latin typeface="Abadi"/>
              </a:rPr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0000" y="3600000"/>
            <a:ext cx="7074070" cy="43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3200" lang="cs-CZ">
                <a:solidFill>
                  <a:srgbClr val="FFFFFF"/>
                </a:solidFill>
                <a:latin typeface="Abadi"/>
              </a:rPr>
              <a:t>Ale velké věci? Stále </a:t>
            </a:r>
            <a:r>
              <a:rPr sz="3200" b="1" lang="cs-CZ">
                <a:solidFill>
                  <a:srgbClr val="F0A500"/>
                </a:solidFill>
                <a:latin typeface="Abadi"/>
              </a:rPr>
              <a:t>měsíce</a:t>
            </a:r>
            <a:r>
              <a:rPr sz="3200" lang="cs-CZ">
                <a:solidFill>
                  <a:srgbClr val="FFFFFF"/>
                </a:solidFill>
                <a:latin typeface="Abadi"/>
              </a:rPr>
              <a:t>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